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56" r:id="rId5"/>
    <p:sldId id="269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C2792-8FBC-4987-ACBD-F9078E1317D9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BDFF7B34-F9EC-4D24-9937-7E485BC8A513}">
      <dgm:prSet phldrT="[テキスト]"/>
      <dgm:spPr/>
      <dgm:t>
        <a:bodyPr/>
        <a:lstStyle/>
        <a:p>
          <a:r>
            <a:rPr kumimoji="1" lang="en-US" altLang="ja-JP" b="1" dirty="0" smtClean="0">
              <a:solidFill>
                <a:srgbClr val="F8F8F8"/>
              </a:solidFill>
              <a:latin typeface="+mj-lt"/>
            </a:rPr>
            <a:t>Data overlay</a:t>
          </a:r>
          <a:endParaRPr kumimoji="1" lang="ja-JP" altLang="en-US" b="1" dirty="0">
            <a:solidFill>
              <a:srgbClr val="F8F8F8"/>
            </a:solidFill>
            <a:latin typeface="+mj-lt"/>
          </a:endParaRPr>
        </a:p>
      </dgm:t>
    </dgm:pt>
    <dgm:pt modelId="{9FC3FEB4-824C-43FB-B874-F7F1AB7CF746}" type="parTrans" cxnId="{37778A07-ECE5-480C-857D-0776FE91D609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  <a:latin typeface="+mj-lt"/>
          </a:endParaRPr>
        </a:p>
      </dgm:t>
    </dgm:pt>
    <dgm:pt modelId="{A899AA92-2043-4F6E-BB7D-04DD444FB892}" type="sibTrans" cxnId="{37778A07-ECE5-480C-857D-0776FE91D609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  <a:latin typeface="+mj-lt"/>
          </a:endParaRPr>
        </a:p>
      </dgm:t>
    </dgm:pt>
    <dgm:pt modelId="{3E2199AC-A81C-475F-B880-ABEC1E898983}">
      <dgm:prSet phldrT="[テキスト]"/>
      <dgm:spPr/>
      <dgm:t>
        <a:bodyPr/>
        <a:lstStyle/>
        <a:p>
          <a:r>
            <a:rPr kumimoji="1" lang="en-US" altLang="ja-JP" b="1" dirty="0" smtClean="0">
              <a:solidFill>
                <a:srgbClr val="F8F8F8"/>
              </a:solidFill>
              <a:latin typeface="+mj-lt"/>
            </a:rPr>
            <a:t>Multiple functions</a:t>
          </a:r>
          <a:endParaRPr kumimoji="1" lang="ja-JP" altLang="en-US" b="1" dirty="0">
            <a:solidFill>
              <a:srgbClr val="F8F8F8"/>
            </a:solidFill>
            <a:latin typeface="+mj-lt"/>
          </a:endParaRPr>
        </a:p>
      </dgm:t>
    </dgm:pt>
    <dgm:pt modelId="{A5069010-08F1-445B-BA71-DC4AED1C9B3E}" type="parTrans" cxnId="{D2529203-F618-4EDE-A1ED-F50829A33086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  <a:latin typeface="+mj-lt"/>
          </a:endParaRPr>
        </a:p>
      </dgm:t>
    </dgm:pt>
    <dgm:pt modelId="{B07A556A-3327-4930-9FBE-577FCEA8B583}" type="sibTrans" cxnId="{D2529203-F618-4EDE-A1ED-F50829A33086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  <a:latin typeface="+mj-lt"/>
          </a:endParaRPr>
        </a:p>
      </dgm:t>
    </dgm:pt>
    <dgm:pt modelId="{D3E123E0-F839-4B95-ACFA-09D62F253338}">
      <dgm:prSet phldrT="[テキスト]"/>
      <dgm:spPr/>
      <dgm:t>
        <a:bodyPr/>
        <a:lstStyle/>
        <a:p>
          <a:r>
            <a:rPr kumimoji="1" lang="en-US" altLang="ja-JP" b="1" dirty="0" smtClean="0">
              <a:solidFill>
                <a:srgbClr val="F8F8F8"/>
              </a:solidFill>
              <a:latin typeface="+mj-lt"/>
            </a:rPr>
            <a:t>Animation</a:t>
          </a:r>
        </a:p>
      </dgm:t>
    </dgm:pt>
    <dgm:pt modelId="{5F04B9F3-9922-4E8B-A89A-4E50F462FD84}" type="parTrans" cxnId="{450D9EDC-F3DA-4071-B37C-C7B6D31A9460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  <a:latin typeface="+mj-lt"/>
          </a:endParaRPr>
        </a:p>
      </dgm:t>
    </dgm:pt>
    <dgm:pt modelId="{0AE50B70-C5CF-451F-A1DE-E69F0E9835AD}" type="sibTrans" cxnId="{450D9EDC-F3DA-4071-B37C-C7B6D31A9460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  <a:latin typeface="+mj-lt"/>
          </a:endParaRPr>
        </a:p>
      </dgm:t>
    </dgm:pt>
    <dgm:pt modelId="{450139E5-F58C-4365-94E1-48D41CA4D3CD}" type="pres">
      <dgm:prSet presAssocID="{DEFC2792-8FBC-4987-ACBD-F9078E1317D9}" presName="compositeShape" presStyleCnt="0">
        <dgm:presLayoutVars>
          <dgm:chMax val="7"/>
          <dgm:dir/>
          <dgm:resizeHandles val="exact"/>
        </dgm:presLayoutVars>
      </dgm:prSet>
      <dgm:spPr/>
    </dgm:pt>
    <dgm:pt modelId="{08529DE1-4626-4CA7-A15B-BF5D4235C02B}" type="pres">
      <dgm:prSet presAssocID="{BDFF7B34-F9EC-4D24-9937-7E485BC8A513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9E65FE7B-A6EB-40F6-87D9-49A2AD2B1491}" type="pres">
      <dgm:prSet presAssocID="{BDFF7B34-F9EC-4D24-9937-7E485BC8A5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948E051-49E9-4FD0-901E-164A3C5AB430}" type="pres">
      <dgm:prSet presAssocID="{3E2199AC-A81C-475F-B880-ABEC1E898983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036B9768-D91B-4349-955D-236B8AF5F277}" type="pres">
      <dgm:prSet presAssocID="{3E2199AC-A81C-475F-B880-ABEC1E8989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F6FAF7C-CE58-4FA5-945E-CA8C5D28891D}" type="pres">
      <dgm:prSet presAssocID="{D3E123E0-F839-4B95-ACFA-09D62F253338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DDB0CC87-D53F-4D0A-8A8E-FA25C1D01DE9}" type="pres">
      <dgm:prSet presAssocID="{D3E123E0-F839-4B95-ACFA-09D62F2533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79E19C5-61A3-4ED0-9C54-856DCE3420EE}" type="presOf" srcId="{BDFF7B34-F9EC-4D24-9937-7E485BC8A513}" destId="{08529DE1-4626-4CA7-A15B-BF5D4235C02B}" srcOrd="0" destOrd="0" presId="urn:microsoft.com/office/officeart/2005/8/layout/venn1"/>
    <dgm:cxn modelId="{450D9EDC-F3DA-4071-B37C-C7B6D31A9460}" srcId="{DEFC2792-8FBC-4987-ACBD-F9078E1317D9}" destId="{D3E123E0-F839-4B95-ACFA-09D62F253338}" srcOrd="2" destOrd="0" parTransId="{5F04B9F3-9922-4E8B-A89A-4E50F462FD84}" sibTransId="{0AE50B70-C5CF-451F-A1DE-E69F0E9835AD}"/>
    <dgm:cxn modelId="{B5D3905F-C9AD-43D6-AA3C-2FDC06E2DCD6}" type="presOf" srcId="{D3E123E0-F839-4B95-ACFA-09D62F253338}" destId="{DDB0CC87-D53F-4D0A-8A8E-FA25C1D01DE9}" srcOrd="1" destOrd="0" presId="urn:microsoft.com/office/officeart/2005/8/layout/venn1"/>
    <dgm:cxn modelId="{DD5D6F36-0C00-471E-A258-1D3CA3520B67}" type="presOf" srcId="{D3E123E0-F839-4B95-ACFA-09D62F253338}" destId="{CF6FAF7C-CE58-4FA5-945E-CA8C5D28891D}" srcOrd="0" destOrd="0" presId="urn:microsoft.com/office/officeart/2005/8/layout/venn1"/>
    <dgm:cxn modelId="{D2529203-F618-4EDE-A1ED-F50829A33086}" srcId="{DEFC2792-8FBC-4987-ACBD-F9078E1317D9}" destId="{3E2199AC-A81C-475F-B880-ABEC1E898983}" srcOrd="1" destOrd="0" parTransId="{A5069010-08F1-445B-BA71-DC4AED1C9B3E}" sibTransId="{B07A556A-3327-4930-9FBE-577FCEA8B583}"/>
    <dgm:cxn modelId="{7BA131DC-D5A2-4BA5-8814-DF5FD3F731D9}" type="presOf" srcId="{DEFC2792-8FBC-4987-ACBD-F9078E1317D9}" destId="{450139E5-F58C-4365-94E1-48D41CA4D3CD}" srcOrd="0" destOrd="0" presId="urn:microsoft.com/office/officeart/2005/8/layout/venn1"/>
    <dgm:cxn modelId="{EB978669-0BC1-4A45-A555-B25D1FA1DCAF}" type="presOf" srcId="{3E2199AC-A81C-475F-B880-ABEC1E898983}" destId="{3948E051-49E9-4FD0-901E-164A3C5AB430}" srcOrd="0" destOrd="0" presId="urn:microsoft.com/office/officeart/2005/8/layout/venn1"/>
    <dgm:cxn modelId="{28704FF1-C608-4D2B-B099-4ADC1F7AEEE3}" type="presOf" srcId="{BDFF7B34-F9EC-4D24-9937-7E485BC8A513}" destId="{9E65FE7B-A6EB-40F6-87D9-49A2AD2B1491}" srcOrd="1" destOrd="0" presId="urn:microsoft.com/office/officeart/2005/8/layout/venn1"/>
    <dgm:cxn modelId="{90BCCBBE-5649-4A3E-8D7A-7721C382DBC5}" type="presOf" srcId="{3E2199AC-A81C-475F-B880-ABEC1E898983}" destId="{036B9768-D91B-4349-955D-236B8AF5F277}" srcOrd="1" destOrd="0" presId="urn:microsoft.com/office/officeart/2005/8/layout/venn1"/>
    <dgm:cxn modelId="{37778A07-ECE5-480C-857D-0776FE91D609}" srcId="{DEFC2792-8FBC-4987-ACBD-F9078E1317D9}" destId="{BDFF7B34-F9EC-4D24-9937-7E485BC8A513}" srcOrd="0" destOrd="0" parTransId="{9FC3FEB4-824C-43FB-B874-F7F1AB7CF746}" sibTransId="{A899AA92-2043-4F6E-BB7D-04DD444FB892}"/>
    <dgm:cxn modelId="{D172B79D-8CC6-48D4-BBB4-96FD95DCB54E}" type="presParOf" srcId="{450139E5-F58C-4365-94E1-48D41CA4D3CD}" destId="{08529DE1-4626-4CA7-A15B-BF5D4235C02B}" srcOrd="0" destOrd="0" presId="urn:microsoft.com/office/officeart/2005/8/layout/venn1"/>
    <dgm:cxn modelId="{D6E537AE-D089-4D8C-B4CA-B69A30F4A678}" type="presParOf" srcId="{450139E5-F58C-4365-94E1-48D41CA4D3CD}" destId="{9E65FE7B-A6EB-40F6-87D9-49A2AD2B1491}" srcOrd="1" destOrd="0" presId="urn:microsoft.com/office/officeart/2005/8/layout/venn1"/>
    <dgm:cxn modelId="{F1B89B2C-1E96-4DB0-AD1E-BB577AF62F77}" type="presParOf" srcId="{450139E5-F58C-4365-94E1-48D41CA4D3CD}" destId="{3948E051-49E9-4FD0-901E-164A3C5AB430}" srcOrd="2" destOrd="0" presId="urn:microsoft.com/office/officeart/2005/8/layout/venn1"/>
    <dgm:cxn modelId="{78B1DFC5-5DB3-4CFC-A693-8823E4C59442}" type="presParOf" srcId="{450139E5-F58C-4365-94E1-48D41CA4D3CD}" destId="{036B9768-D91B-4349-955D-236B8AF5F277}" srcOrd="3" destOrd="0" presId="urn:microsoft.com/office/officeart/2005/8/layout/venn1"/>
    <dgm:cxn modelId="{FE10FBC0-DD84-43F5-97B2-3C29B19C829E}" type="presParOf" srcId="{450139E5-F58C-4365-94E1-48D41CA4D3CD}" destId="{CF6FAF7C-CE58-4FA5-945E-CA8C5D28891D}" srcOrd="4" destOrd="0" presId="urn:microsoft.com/office/officeart/2005/8/layout/venn1"/>
    <dgm:cxn modelId="{DBA9289F-7D4C-405F-BC3B-FE7B909C09B3}" type="presParOf" srcId="{450139E5-F58C-4365-94E1-48D41CA4D3CD}" destId="{DDB0CC87-D53F-4D0A-8A8E-FA25C1D01D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29DE1-4626-4CA7-A15B-BF5D4235C02B}">
      <dsp:nvSpPr>
        <dsp:cNvPr id="0" name=""/>
        <dsp:cNvSpPr/>
      </dsp:nvSpPr>
      <dsp:spPr>
        <a:xfrm>
          <a:off x="933311" y="22980"/>
          <a:ext cx="1103086" cy="11030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F8F8F8"/>
              </a:solidFill>
              <a:latin typeface="+mj-lt"/>
            </a:rPr>
            <a:t>Data overlay</a:t>
          </a:r>
          <a:endParaRPr kumimoji="1" lang="ja-JP" altLang="en-US" sz="1100" b="1" kern="1200" dirty="0">
            <a:solidFill>
              <a:srgbClr val="F8F8F8"/>
            </a:solidFill>
            <a:latin typeface="+mj-lt"/>
          </a:endParaRPr>
        </a:p>
      </dsp:txBody>
      <dsp:txXfrm>
        <a:off x="1080390" y="216021"/>
        <a:ext cx="808929" cy="496388"/>
      </dsp:txXfrm>
    </dsp:sp>
    <dsp:sp modelId="{3948E051-49E9-4FD0-901E-164A3C5AB430}">
      <dsp:nvSpPr>
        <dsp:cNvPr id="0" name=""/>
        <dsp:cNvSpPr/>
      </dsp:nvSpPr>
      <dsp:spPr>
        <a:xfrm>
          <a:off x="1331342" y="712409"/>
          <a:ext cx="1103086" cy="11030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F8F8F8"/>
              </a:solidFill>
              <a:latin typeface="+mj-lt"/>
            </a:rPr>
            <a:t>Multiple functions</a:t>
          </a:r>
          <a:endParaRPr kumimoji="1" lang="ja-JP" altLang="en-US" sz="1100" b="1" kern="1200" dirty="0">
            <a:solidFill>
              <a:srgbClr val="F8F8F8"/>
            </a:solidFill>
            <a:latin typeface="+mj-lt"/>
          </a:endParaRPr>
        </a:p>
      </dsp:txBody>
      <dsp:txXfrm>
        <a:off x="1668702" y="997373"/>
        <a:ext cx="661851" cy="606697"/>
      </dsp:txXfrm>
    </dsp:sp>
    <dsp:sp modelId="{CF6FAF7C-CE58-4FA5-945E-CA8C5D28891D}">
      <dsp:nvSpPr>
        <dsp:cNvPr id="0" name=""/>
        <dsp:cNvSpPr/>
      </dsp:nvSpPr>
      <dsp:spPr>
        <a:xfrm>
          <a:off x="535281" y="712409"/>
          <a:ext cx="1103086" cy="11030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F8F8F8"/>
              </a:solidFill>
              <a:latin typeface="+mj-lt"/>
            </a:rPr>
            <a:t>Animation</a:t>
          </a:r>
        </a:p>
      </dsp:txBody>
      <dsp:txXfrm>
        <a:off x="639155" y="997373"/>
        <a:ext cx="661851" cy="606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24A12-F6A7-4399-AF4D-5144DEEA9B64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8847-5C38-4DA6-999E-09609F9E6BE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58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0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983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4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33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264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544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DDA48-3388-4CD2-B171-9FE3F7A39D8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954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2015/12/10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+mj-ea"/>
              </a:rPr>
              <a:t>HimawariCast</a:t>
            </a:r>
            <a:br>
              <a:rPr kumimoji="1" lang="en-US" altLang="ja-JP" b="1" dirty="0" smtClean="0">
                <a:latin typeface="+mj-ea"/>
              </a:rPr>
            </a:br>
            <a:r>
              <a:rPr kumimoji="1" lang="en-US" altLang="ja-JP" b="1" dirty="0" smtClean="0">
                <a:latin typeface="+mj-ea"/>
              </a:rPr>
              <a:t>Practical Training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293096"/>
            <a:ext cx="6934200" cy="1345704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+mj-ea"/>
                <a:ea typeface="+mj-ea"/>
              </a:rPr>
              <a:t>Japan Meteorological </a:t>
            </a:r>
            <a:r>
              <a:rPr lang="en-US" altLang="ja-JP" dirty="0" smtClean="0">
                <a:latin typeface="+mj-ea"/>
                <a:ea typeface="+mj-ea"/>
              </a:rPr>
              <a:t>Agency</a:t>
            </a:r>
            <a:endParaRPr lang="en-US" altLang="ja-JP" dirty="0">
              <a:latin typeface="+mj-ea"/>
              <a:ea typeface="+mj-ea"/>
            </a:endParaRPr>
          </a:p>
          <a:p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481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SATAID?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678422" y="2971131"/>
            <a:ext cx="1985604" cy="1833743"/>
            <a:chOff x="7257256" y="1988840"/>
            <a:chExt cx="2519147" cy="2520355"/>
          </a:xfrm>
        </p:grpSpPr>
        <p:pic>
          <p:nvPicPr>
            <p:cNvPr id="5" name="Picture 9" descr="C:\Documents and Settings\JMA1D93\My Documents\My Pictures\IR200809271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1988840"/>
              <a:ext cx="2519147" cy="25203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角丸四角形 5"/>
            <p:cNvSpPr/>
            <p:nvPr/>
          </p:nvSpPr>
          <p:spPr>
            <a:xfrm>
              <a:off x="7257256" y="1988840"/>
              <a:ext cx="1807865" cy="52859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solidFill>
                    <a:schemeClr val="accent4"/>
                  </a:solidFill>
                </a:rPr>
                <a:t>Customize display</a:t>
              </a:r>
              <a:endParaRPr kumimoji="1" lang="ja-JP" altLang="en-US" sz="1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031009" y="3846698"/>
            <a:ext cx="1997628" cy="1833743"/>
            <a:chOff x="4865737" y="2458317"/>
            <a:chExt cx="2534402" cy="2520355"/>
          </a:xfrm>
        </p:grpSpPr>
        <p:pic>
          <p:nvPicPr>
            <p:cNvPr id="9" name="Picture 7" descr="C:\Documents and Settings\JMA1D93\My Documents\My Pictures\IR201202170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992" y="2458317"/>
              <a:ext cx="2519147" cy="25203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角丸四角形 9"/>
            <p:cNvSpPr/>
            <p:nvPr/>
          </p:nvSpPr>
          <p:spPr>
            <a:xfrm>
              <a:off x="4865737" y="2458317"/>
              <a:ext cx="1484548" cy="52564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solidFill>
                    <a:schemeClr val="accent4"/>
                  </a:solidFill>
                </a:rPr>
                <a:t>With NWP data</a:t>
              </a:r>
              <a:endParaRPr kumimoji="1" lang="ja-JP" altLang="en-US" sz="1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434201" y="4458418"/>
            <a:ext cx="1997026" cy="1842529"/>
            <a:chOff x="6681192" y="3896841"/>
            <a:chExt cx="2533639" cy="2532431"/>
          </a:xfrm>
        </p:grpSpPr>
        <p:pic>
          <p:nvPicPr>
            <p:cNvPr id="12" name="Picture 10" descr="C:\Documents and Settings\JMA1D93\My Documents\My Pictures\IR2012021612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192" y="3896841"/>
              <a:ext cx="2533639" cy="25324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角丸四角形 12"/>
            <p:cNvSpPr/>
            <p:nvPr/>
          </p:nvSpPr>
          <p:spPr>
            <a:xfrm>
              <a:off x="6681192" y="3896841"/>
              <a:ext cx="2007839" cy="5579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solidFill>
                    <a:schemeClr val="accent4"/>
                  </a:solidFill>
                </a:rPr>
                <a:t>With observation data</a:t>
              </a:r>
              <a:endParaRPr kumimoji="1" lang="ja-JP" altLang="en-US" sz="1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4" name="角丸四角形 13"/>
          <p:cNvSpPr/>
          <p:nvPr/>
        </p:nvSpPr>
        <p:spPr>
          <a:xfrm>
            <a:off x="194472" y="1068100"/>
            <a:ext cx="9361040" cy="1712829"/>
          </a:xfrm>
          <a:prstGeom prst="roundRect">
            <a:avLst>
              <a:gd name="adj" fmla="val 10847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accent4"/>
                </a:solidFill>
              </a:rPr>
              <a:t>SATAID (</a:t>
            </a:r>
            <a:r>
              <a:rPr lang="en-US" altLang="ja-JP" sz="2000" b="1" dirty="0" smtClean="0">
                <a:solidFill>
                  <a:schemeClr val="accent5"/>
                </a:solidFill>
              </a:rPr>
              <a:t>SAT</a:t>
            </a:r>
            <a:r>
              <a:rPr lang="en-US" altLang="ja-JP" sz="2000" dirty="0" smtClean="0">
                <a:solidFill>
                  <a:schemeClr val="accent4"/>
                </a:solidFill>
              </a:rPr>
              <a:t>ellite </a:t>
            </a:r>
            <a:r>
              <a:rPr lang="en-US" altLang="ja-JP" sz="2000" b="1" dirty="0">
                <a:solidFill>
                  <a:schemeClr val="accent5"/>
                </a:solidFill>
              </a:rPr>
              <a:t>A</a:t>
            </a:r>
            <a:r>
              <a:rPr lang="en-US" altLang="ja-JP" sz="2000" dirty="0">
                <a:solidFill>
                  <a:schemeClr val="accent4"/>
                </a:solidFill>
              </a:rPr>
              <a:t>nimation and </a:t>
            </a:r>
            <a:r>
              <a:rPr lang="en-US" altLang="ja-JP" sz="2000" b="1" dirty="0">
                <a:solidFill>
                  <a:schemeClr val="accent5"/>
                </a:solidFill>
              </a:rPr>
              <a:t>I</a:t>
            </a:r>
            <a:r>
              <a:rPr lang="en-US" altLang="ja-JP" sz="2000" dirty="0">
                <a:solidFill>
                  <a:schemeClr val="accent4"/>
                </a:solidFill>
              </a:rPr>
              <a:t>nteractive </a:t>
            </a:r>
            <a:r>
              <a:rPr lang="en-US" altLang="ja-JP" sz="2000" b="1" dirty="0">
                <a:solidFill>
                  <a:schemeClr val="accent5"/>
                </a:solidFill>
              </a:rPr>
              <a:t>D</a:t>
            </a:r>
            <a:r>
              <a:rPr lang="en-US" altLang="ja-JP" sz="2000" dirty="0">
                <a:solidFill>
                  <a:schemeClr val="accent4"/>
                </a:solidFill>
              </a:rPr>
              <a:t>iagnosis) is </a:t>
            </a:r>
            <a:r>
              <a:rPr lang="en-US" altLang="ja-JP" sz="2000" dirty="0" smtClean="0">
                <a:solidFill>
                  <a:schemeClr val="accent4"/>
                </a:solidFill>
              </a:rPr>
              <a:t>a sophisticated </a:t>
            </a:r>
            <a:r>
              <a:rPr lang="en-US" altLang="ja-JP" sz="2000" dirty="0">
                <a:solidFill>
                  <a:schemeClr val="accent4"/>
                </a:solidFill>
              </a:rPr>
              <a:t>display </a:t>
            </a:r>
            <a:r>
              <a:rPr lang="en-US" altLang="ja-JP" sz="2000" dirty="0" smtClean="0">
                <a:solidFill>
                  <a:schemeClr val="accent4"/>
                </a:solidFill>
              </a:rPr>
              <a:t>software visualizing </a:t>
            </a:r>
            <a:r>
              <a:rPr lang="en-US" altLang="ja-JP" sz="2000" dirty="0">
                <a:solidFill>
                  <a:schemeClr val="accent4"/>
                </a:solidFill>
              </a:rPr>
              <a:t>meteorological information </a:t>
            </a:r>
            <a:r>
              <a:rPr lang="en-US" altLang="ja-JP" sz="2000" b="1" dirty="0">
                <a:solidFill>
                  <a:schemeClr val="accent4"/>
                </a:solidFill>
              </a:rPr>
              <a:t>in multiple dimensions (spatial and temporal</a:t>
            </a:r>
            <a:r>
              <a:rPr lang="en-US" altLang="ja-JP" sz="2000" b="1" dirty="0" smtClean="0">
                <a:solidFill>
                  <a:schemeClr val="accent4"/>
                </a:solidFill>
              </a:rPr>
              <a:t>)</a:t>
            </a:r>
            <a:r>
              <a:rPr lang="en-US" altLang="ja-JP" sz="2000" dirty="0" smtClean="0">
                <a:solidFill>
                  <a:schemeClr val="accent4"/>
                </a:solidFill>
              </a:rPr>
              <a:t>, which assists forecasters to analyze and monitor continually weather parameters and phenomena for better meteorological services.</a:t>
            </a:r>
          </a:p>
        </p:txBody>
      </p:sp>
      <p:pic>
        <p:nvPicPr>
          <p:cNvPr id="15" name="Picture 4" descr="C:\Documents and Settings\JMA3310\Local Settings\Temporary Internet Files\Content.IE5\LJRMLF9V\MC9002936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75" y="5379682"/>
            <a:ext cx="1534284" cy="9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818541" y="2893331"/>
            <a:ext cx="3588399" cy="2198589"/>
            <a:chOff x="344488" y="1990539"/>
            <a:chExt cx="4176464" cy="27721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1990539"/>
              <a:ext cx="4176464" cy="277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" name="図表 15"/>
            <p:cNvGraphicFramePr/>
            <p:nvPr>
              <p:extLst>
                <p:ext uri="{D42A27DB-BD31-4B8C-83A1-F6EECF244321}">
                  <p14:modId xmlns:p14="http://schemas.microsoft.com/office/powerpoint/2010/main" val="526503216"/>
                </p:ext>
              </p:extLst>
            </p:nvPr>
          </p:nvGraphicFramePr>
          <p:xfrm>
            <a:off x="344488" y="2217566"/>
            <a:ext cx="3456384" cy="2318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7" name="テキスト ボックス 16"/>
          <p:cNvSpPr txBox="1"/>
          <p:nvPr/>
        </p:nvSpPr>
        <p:spPr>
          <a:xfrm rot="806773">
            <a:off x="2363410" y="5415098"/>
            <a:ext cx="309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More efficiently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</a:t>
            </a:r>
            <a:r>
              <a:rPr kumimoji="1" lang="en-US" altLang="ja-JP" dirty="0" smtClean="0"/>
              <a:t>and accurately!</a:t>
            </a:r>
            <a:endParaRPr kumimoji="1" lang="ja-JP" altLang="en-US" dirty="0"/>
          </a:p>
        </p:txBody>
      </p:sp>
      <p:sp>
        <p:nvSpPr>
          <p:cNvPr id="18" name="太陽 17"/>
          <p:cNvSpPr/>
          <p:nvPr/>
        </p:nvSpPr>
        <p:spPr>
          <a:xfrm>
            <a:off x="1242740" y="5455931"/>
            <a:ext cx="198366" cy="175055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雲 18"/>
          <p:cNvSpPr/>
          <p:nvPr/>
        </p:nvSpPr>
        <p:spPr>
          <a:xfrm>
            <a:off x="1581813" y="5482132"/>
            <a:ext cx="198366" cy="12265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341923" y="5785032"/>
            <a:ext cx="176913" cy="153302"/>
            <a:chOff x="1111445" y="-792546"/>
            <a:chExt cx="6337901" cy="5949739"/>
          </a:xfrm>
          <a:solidFill>
            <a:schemeClr val="bg1"/>
          </a:solidFill>
        </p:grpSpPr>
        <p:sp>
          <p:nvSpPr>
            <p:cNvPr id="21" name="片側の 2 つの角を切り取った四角形 20"/>
            <p:cNvSpPr/>
            <p:nvPr/>
          </p:nvSpPr>
          <p:spPr>
            <a:xfrm>
              <a:off x="1111445" y="-792546"/>
              <a:ext cx="6337901" cy="242134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アーチ 21"/>
            <p:cNvSpPr/>
            <p:nvPr/>
          </p:nvSpPr>
          <p:spPr>
            <a:xfrm rot="16200000">
              <a:off x="1726499" y="2411803"/>
              <a:ext cx="3312368" cy="2178411"/>
            </a:xfrm>
            <a:prstGeom prst="blockArc">
              <a:avLst>
                <a:gd name="adj1" fmla="val 5323673"/>
                <a:gd name="adj2" fmla="val 16245834"/>
                <a:gd name="adj3" fmla="val 175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088904" y="1268760"/>
              <a:ext cx="382985" cy="2225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角丸四角形 25"/>
          <p:cNvSpPr/>
          <p:nvPr/>
        </p:nvSpPr>
        <p:spPr>
          <a:xfrm>
            <a:off x="7041163" y="116632"/>
            <a:ext cx="2652295" cy="57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rgbClr val="F8F8F8"/>
                </a:solidFill>
              </a:rPr>
              <a:t>Introduction</a:t>
            </a:r>
            <a:endParaRPr kumimoji="1" lang="ja-JP" altLang="en-US" sz="28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do we get it?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b="1" u="sng" dirty="0" smtClean="0"/>
              <a:t>WIS Website</a:t>
            </a:r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endParaRPr kumimoji="1" lang="en-US" altLang="ja-JP" b="1" dirty="0" smtClean="0"/>
          </a:p>
          <a:p>
            <a:pPr marL="0" indent="0">
              <a:buNone/>
            </a:pPr>
            <a:endParaRPr kumimoji="1" lang="en-US" altLang="ja-JP" b="1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b="1" u="sng" dirty="0" smtClean="0"/>
              <a:t>Himawari-Cast</a:t>
            </a:r>
          </a:p>
          <a:p>
            <a:pPr marL="400050" lvl="1" indent="0">
              <a:buNone/>
            </a:pPr>
            <a:endParaRPr kumimoji="1" lang="ja-JP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055" y="1900006"/>
            <a:ext cx="2403800" cy="1453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938887" y="1412776"/>
            <a:ext cx="379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/>
              <a:t>http://www.wis-jma.go.jp/cms/sataid/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782870" y="1900006"/>
            <a:ext cx="5932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need Internet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need to get ID and Password</a:t>
            </a:r>
          </a:p>
          <a:p>
            <a:pPr lvl="1"/>
            <a:r>
              <a:rPr lang="en-US" altLang="ja-JP" sz="2000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(</a:t>
            </a:r>
            <a:r>
              <a:rPr lang="en-GB" altLang="ja-JP" sz="2000" i="1" dirty="0"/>
              <a:t>wis-jma at met.kishou.go.jp</a:t>
            </a:r>
            <a:r>
              <a:rPr lang="en-US" altLang="ja-JP" sz="2000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channels are available every 10 minutes </a:t>
            </a:r>
            <a:endParaRPr lang="en-US" altLang="ja-JP" sz="2000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68402" y="4569154"/>
            <a:ext cx="569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need dedicated antenna and computers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 channels are available every 10 minutes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90477" y="386279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ja-JP" dirty="0"/>
              <a:t>http://www.data.jma.go.jp/mscweb/en/himawari89/himawari_cast/himawari_cast.html</a:t>
            </a:r>
            <a:endParaRPr lang="ja-JP" altLang="en-US" dirty="0"/>
          </a:p>
        </p:txBody>
      </p:sp>
      <p:pic>
        <p:nvPicPr>
          <p:cNvPr id="1028" name="Picture 4" descr="http://www.data.jma.go.jp/mscweb/en/himawari89/himawari_cast/fig/system_overview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5" y="4313025"/>
            <a:ext cx="3132615" cy="18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for </a:t>
            </a:r>
            <a:r>
              <a:rPr lang="en-US" altLang="ja-JP" dirty="0" smtClean="0"/>
              <a:t>Exercise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268761"/>
            <a:ext cx="9060211" cy="48574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chemeClr val="accent4"/>
                </a:solidFill>
              </a:rPr>
              <a:t>16 Channels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 smtClean="0">
                <a:solidFill>
                  <a:schemeClr val="accent4"/>
                </a:solidFill>
              </a:rPr>
              <a:t>Every-10-minute images</a:t>
            </a:r>
          </a:p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chemeClr val="accent4"/>
                </a:solidFill>
              </a:rPr>
              <a:t>Spatial resolution: 4km</a:t>
            </a:r>
            <a:r>
              <a:rPr lang="ja-JP" altLang="en-US" b="1" dirty="0" smtClean="0">
                <a:solidFill>
                  <a:schemeClr val="accent4"/>
                </a:solidFill>
              </a:rPr>
              <a:t> </a:t>
            </a:r>
            <a:r>
              <a:rPr lang="en-US" altLang="ja-JP" b="1" dirty="0" smtClean="0">
                <a:solidFill>
                  <a:schemeClr val="accent4"/>
                </a:solidFill>
              </a:rPr>
              <a:t>in this training</a:t>
            </a:r>
          </a:p>
          <a:p>
            <a:pPr lvl="1">
              <a:lnSpc>
                <a:spcPct val="150000"/>
              </a:lnSpc>
            </a:pPr>
            <a:r>
              <a:rPr lang="en-US" altLang="ja-JP" b="1" dirty="0" smtClean="0">
                <a:solidFill>
                  <a:schemeClr val="accent4"/>
                </a:solidFill>
              </a:rPr>
              <a:t>Original Data is 2km for IR and 1km for VS</a:t>
            </a:r>
          </a:p>
        </p:txBody>
      </p:sp>
    </p:spTree>
    <p:extLst>
      <p:ext uri="{BB962C8B-B14F-4D97-AF65-F5344CB8AC3E}">
        <p14:creationId xmlns:p14="http://schemas.microsoft.com/office/powerpoint/2010/main" val="24901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218" descr="H:\CREST三好\20141222_23_CRESTビッグデータキックオフミーティング＠磐田\trc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96" y="980728"/>
            <a:ext cx="206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グループ化 6"/>
          <p:cNvGrpSpPr>
            <a:grpSpLocks/>
          </p:cNvGrpSpPr>
          <p:nvPr/>
        </p:nvGrpSpPr>
        <p:grpSpPr bwMode="auto">
          <a:xfrm>
            <a:off x="5809676" y="1857375"/>
            <a:ext cx="3422294" cy="4967510"/>
            <a:chOff x="4572000" y="1674838"/>
            <a:chExt cx="3157758" cy="4967524"/>
          </a:xfrm>
        </p:grpSpPr>
        <p:grpSp>
          <p:nvGrpSpPr>
            <p:cNvPr id="11398" name="グループ化 26"/>
            <p:cNvGrpSpPr>
              <a:grpSpLocks/>
            </p:cNvGrpSpPr>
            <p:nvPr/>
          </p:nvGrpSpPr>
          <p:grpSpPr bwMode="auto">
            <a:xfrm>
              <a:off x="4572000" y="1674838"/>
              <a:ext cx="3157758" cy="4627576"/>
              <a:chOff x="4572000" y="1674838"/>
              <a:chExt cx="3157758" cy="4627576"/>
            </a:xfrm>
          </p:grpSpPr>
          <p:sp>
            <p:nvSpPr>
              <p:cNvPr id="12" name="右中かっこ 11"/>
              <p:cNvSpPr/>
              <p:nvPr/>
            </p:nvSpPr>
            <p:spPr>
              <a:xfrm>
                <a:off x="4572000" y="1674838"/>
                <a:ext cx="258658" cy="78581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b="1" dirty="0"/>
              </a:p>
            </p:txBody>
          </p:sp>
          <p:sp>
            <p:nvSpPr>
              <p:cNvPr id="11403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4830658" y="1712938"/>
                <a:ext cx="1347810" cy="70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latin typeface="Calibri" pitchFamily="34" charset="0"/>
                  </a:rPr>
                  <a:t>RGB</a:t>
                </a:r>
                <a:r>
                  <a:rPr lang="ja-JP" altLang="en-US" sz="2000" b="1" dirty="0">
                    <a:latin typeface="Calibri" pitchFamily="34" charset="0"/>
                  </a:rPr>
                  <a:t>　</a:t>
                </a:r>
                <a:r>
                  <a:rPr lang="en-US" altLang="ja-JP" sz="2000" b="1" dirty="0">
                    <a:latin typeface="Calibri" pitchFamily="34" charset="0"/>
                  </a:rPr>
                  <a:t>band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latin typeface="Calibri" pitchFamily="34" charset="0"/>
                  </a:rPr>
                  <a:t>Composited</a:t>
                </a:r>
              </a:p>
            </p:txBody>
          </p:sp>
          <p:sp>
            <p:nvSpPr>
              <p:cNvPr id="15" name="右中かっこ 14"/>
              <p:cNvSpPr/>
              <p:nvPr/>
            </p:nvSpPr>
            <p:spPr>
              <a:xfrm>
                <a:off x="4572000" y="3906869"/>
                <a:ext cx="258658" cy="78581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406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4860808" y="4076732"/>
                <a:ext cx="1391236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latin typeface="Calibri" pitchFamily="34" charset="0"/>
                  </a:rPr>
                  <a:t>Water vapor</a:t>
                </a:r>
                <a:endParaRPr lang="ja-JP" altLang="en-US" sz="2000" b="1" dirty="0">
                  <a:latin typeface="Calibri" pitchFamily="34" charset="0"/>
                </a:endParaRPr>
              </a:p>
            </p:txBody>
          </p:sp>
          <p:sp>
            <p:nvSpPr>
              <p:cNvPr id="17" name="右中かっこ 16"/>
              <p:cNvSpPr/>
              <p:nvPr/>
            </p:nvSpPr>
            <p:spPr>
              <a:xfrm>
                <a:off x="4572000" y="5516599"/>
                <a:ext cx="258658" cy="78581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11408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4860808" y="5726684"/>
                <a:ext cx="2868950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 smtClean="0">
                    <a:latin typeface="Calibri" pitchFamily="34" charset="0"/>
                  </a:rPr>
                  <a:t>Atmospheric Windows</a:t>
                </a:r>
                <a:endParaRPr lang="en-US" altLang="ja-JP" sz="2000" b="1" dirty="0">
                  <a:latin typeface="Calibri" pitchFamily="34" charset="0"/>
                </a:endParaRPr>
              </a:p>
            </p:txBody>
          </p:sp>
        </p:grpSp>
        <p:sp>
          <p:nvSpPr>
            <p:cNvPr id="11399" name="テキスト ボックス 31"/>
            <p:cNvSpPr txBox="1">
              <a:spLocks noChangeArrowheads="1"/>
            </p:cNvSpPr>
            <p:nvPr/>
          </p:nvSpPr>
          <p:spPr bwMode="auto">
            <a:xfrm>
              <a:off x="4861225" y="4974664"/>
              <a:ext cx="1669769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 smtClean="0">
                  <a:latin typeface="Calibri" pitchFamily="34" charset="0"/>
                </a:rPr>
                <a:t>O</a:t>
              </a:r>
              <a:r>
                <a:rPr lang="en-US" altLang="ja-JP" sz="2000" b="1" baseline="-25000" dirty="0">
                  <a:latin typeface="Calibri" pitchFamily="34" charset="0"/>
                </a:rPr>
                <a:t>3</a:t>
              </a:r>
              <a:r>
                <a:rPr lang="en-US" altLang="ja-JP" sz="2000" b="1" dirty="0">
                  <a:latin typeface="Calibri" pitchFamily="34" charset="0"/>
                </a:rPr>
                <a:t>(Ozone</a:t>
              </a:r>
              <a:r>
                <a:rPr lang="en-US" altLang="ja-JP" sz="2000" b="1" dirty="0" smtClean="0">
                  <a:latin typeface="Calibri" pitchFamily="34" charset="0"/>
                </a:rPr>
                <a:t>)</a:t>
              </a:r>
              <a:endParaRPr lang="ja-JP" altLang="en-US" sz="1800" b="1" baseline="-25000" dirty="0">
                <a:latin typeface="Calibri" pitchFamily="34" charset="0"/>
              </a:endParaRPr>
            </a:p>
          </p:txBody>
        </p:sp>
        <p:sp>
          <p:nvSpPr>
            <p:cNvPr id="11400" name="テキスト ボックス 31"/>
            <p:cNvSpPr txBox="1">
              <a:spLocks noChangeArrowheads="1"/>
            </p:cNvSpPr>
            <p:nvPr/>
          </p:nvSpPr>
          <p:spPr bwMode="auto">
            <a:xfrm>
              <a:off x="4861225" y="6242251"/>
              <a:ext cx="2326107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 smtClean="0">
                  <a:latin typeface="Calibri" pitchFamily="34" charset="0"/>
                </a:rPr>
                <a:t>CO</a:t>
              </a:r>
              <a:r>
                <a:rPr lang="en-US" altLang="ja-JP" sz="2000" b="1" baseline="-25000" dirty="0">
                  <a:latin typeface="Calibri" pitchFamily="34" charset="0"/>
                </a:rPr>
                <a:t>2</a:t>
              </a:r>
              <a:r>
                <a:rPr lang="en-US" altLang="ja-JP" sz="2000" b="1" dirty="0">
                  <a:latin typeface="Calibri" pitchFamily="34" charset="0"/>
                </a:rPr>
                <a:t>(Carbon dioxide)</a:t>
              </a:r>
              <a:endParaRPr lang="ja-JP" altLang="en-US" sz="2000" b="1" dirty="0">
                <a:latin typeface="Calibri" pitchFamily="34" charset="0"/>
              </a:endParaRPr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7735005" y="974056"/>
            <a:ext cx="210674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FF5B5B"/>
                </a:solidFill>
                <a:latin typeface="Calibri" pitchFamily="34" charset="0"/>
              </a:rPr>
              <a:t>True</a:t>
            </a:r>
            <a:r>
              <a:rPr lang="en-US" altLang="ja-JP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1800" b="1" dirty="0">
                <a:solidFill>
                  <a:srgbClr val="00FF00"/>
                </a:solidFill>
                <a:latin typeface="Calibri" pitchFamily="34" charset="0"/>
              </a:rPr>
              <a:t>Color</a:t>
            </a:r>
            <a:r>
              <a:rPr lang="en-US" altLang="ja-JP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1800" b="1" dirty="0">
                <a:solidFill>
                  <a:srgbClr val="00B0F0"/>
                </a:solidFill>
                <a:latin typeface="Calibri" pitchFamily="34" charset="0"/>
              </a:rPr>
              <a:t>Image</a:t>
            </a:r>
            <a:endParaRPr lang="ja-JP" altLang="en-US" sz="1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48714"/>
              </p:ext>
            </p:extLst>
          </p:nvPr>
        </p:nvGraphicFramePr>
        <p:xfrm>
          <a:off x="1357130" y="1162050"/>
          <a:ext cx="4407825" cy="5665782"/>
        </p:xfrm>
        <a:graphic>
          <a:graphicData uri="http://schemas.openxmlformats.org/drawingml/2006/table">
            <a:tbl>
              <a:tblPr/>
              <a:tblGrid>
                <a:gridCol w="554308"/>
                <a:gridCol w="541747"/>
                <a:gridCol w="933675"/>
                <a:gridCol w="1248910"/>
                <a:gridCol w="1129185"/>
              </a:tblGrid>
              <a:tr h="559750"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Band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17" charset="-128"/>
                        <a:cs typeface="Calibri" pitchFamily="34" charset="0"/>
                      </a:endParaRPr>
                    </a:p>
                  </a:txBody>
                  <a:tcPr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 pitchFamily="17" charset="-128"/>
                        <a:cs typeface="Calibri" pitchFamily="34" charset="0"/>
                      </a:endParaRPr>
                    </a:p>
                  </a:txBody>
                  <a:tcPr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 [µm]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Resolution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V1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30196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Visible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0.46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30196"/>
                      </a:srgbClr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V2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0.51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79999"/>
                      </a:srgbClr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VS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0.64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0.5Km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0196"/>
                      </a:srgbClr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N1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Near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Infrared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0.86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N2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1.6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N3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2.3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I4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Infrared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3.9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WV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6.2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W2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7.0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W3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7.3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MI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8.6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O3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9.6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13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IR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10.4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L2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11.2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15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I2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12.3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1912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16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 pitchFamily="49" charset="-128"/>
                        </a:rPr>
                        <a:t>CO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ゴシック" pitchFamily="49" charset="-128"/>
                      </a:endParaRPr>
                    </a:p>
                  </a:txBody>
                  <a:tcPr marL="63687" marR="636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明朝" pitchFamily="17" charset="-128"/>
                          <a:cs typeface="Calibri" pitchFamily="34" charset="0"/>
                        </a:rPr>
                        <a:t>13.3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99060" marR="99060" marT="36004" marB="360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79" name="スライド番号プレースホルダー 5"/>
          <p:cNvSpPr txBox="1">
            <a:spLocks noGrp="1"/>
          </p:cNvSpPr>
          <p:nvPr/>
        </p:nvSpPr>
        <p:spPr bwMode="auto">
          <a:xfrm>
            <a:off x="8255000" y="19051"/>
            <a:ext cx="11557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CEB399-A454-4B0C-B2A6-83CABEF4FDAD}" type="slidenum">
              <a:rPr lang="ja-JP" altLang="en-US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 b="1" dirty="0">
              <a:solidFill>
                <a:srgbClr val="FFFFFF"/>
              </a:solidFill>
            </a:endParaRPr>
          </a:p>
        </p:txBody>
      </p:sp>
      <p:sp>
        <p:nvSpPr>
          <p:cNvPr id="11380" name="Rectangle 44"/>
          <p:cNvSpPr>
            <a:spLocks noChangeArrowheads="1"/>
          </p:cNvSpPr>
          <p:nvPr/>
        </p:nvSpPr>
        <p:spPr bwMode="auto">
          <a:xfrm>
            <a:off x="0" y="0"/>
            <a:ext cx="9906000" cy="97405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altLang="ja-JP" sz="4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16 Bands of </a:t>
            </a:r>
            <a:r>
              <a:rPr lang="en-US" altLang="ja-JP" sz="4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AHI</a:t>
            </a:r>
          </a:p>
          <a:p>
            <a:pPr algn="ct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altLang="ja-JP" sz="4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(Advanced Himawari Imager)</a:t>
            </a:r>
            <a:endParaRPr lang="en-US" altLang="ja-JP" sz="4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454" y="2348880"/>
            <a:ext cx="1170130" cy="386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54000" bIns="54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VIS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54" y="5635234"/>
            <a:ext cx="1170130" cy="386054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54000" bIns="54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IR1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454" y="6021288"/>
            <a:ext cx="1170130" cy="38605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54000" bIns="54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IR2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937" y="3979050"/>
            <a:ext cx="1169647" cy="386054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54000" bIns="54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IR3(WV)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454" y="3547002"/>
            <a:ext cx="1170130" cy="386054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54000" bIns="54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IR4</a:t>
            </a:r>
            <a:endParaRPr lang="ja-JP" altLang="en-US" dirty="0"/>
          </a:p>
        </p:txBody>
      </p:sp>
      <p:sp>
        <p:nvSpPr>
          <p:cNvPr id="34" name="テキスト ボックス 29"/>
          <p:cNvSpPr txBox="1">
            <a:spLocks noChangeArrowheads="1"/>
          </p:cNvSpPr>
          <p:nvPr/>
        </p:nvSpPr>
        <p:spPr bwMode="auto">
          <a:xfrm>
            <a:off x="119071" y="1126486"/>
            <a:ext cx="1120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MTSAT</a:t>
            </a:r>
          </a:p>
          <a:p>
            <a:pPr algn="ctr"/>
            <a:r>
              <a:rPr lang="en-US" altLang="ja-JP" b="1" dirty="0" smtClean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Channels</a:t>
            </a:r>
            <a:endParaRPr lang="ja-JP" altLang="en-US" b="1" dirty="0">
              <a:solidFill>
                <a:srgbClr val="00B05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テキスト ボックス 13"/>
          <p:cNvSpPr txBox="1">
            <a:spLocks noChangeArrowheads="1"/>
          </p:cNvSpPr>
          <p:nvPr/>
        </p:nvSpPr>
        <p:spPr bwMode="auto">
          <a:xfrm>
            <a:off x="6126692" y="2652652"/>
            <a:ext cx="999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Calibri" pitchFamily="34" charset="0"/>
              </a:rPr>
              <a:t>Aerosol</a:t>
            </a:r>
            <a:endParaRPr lang="ja-JP" altLang="en-US" sz="2000" b="1" dirty="0">
              <a:latin typeface="Calibri" pitchFamily="34" charset="0"/>
            </a:endParaRPr>
          </a:p>
        </p:txBody>
      </p:sp>
      <p:sp>
        <p:nvSpPr>
          <p:cNvPr id="27" name="テキスト ボックス 13"/>
          <p:cNvSpPr txBox="1">
            <a:spLocks noChangeArrowheads="1"/>
          </p:cNvSpPr>
          <p:nvPr/>
        </p:nvSpPr>
        <p:spPr bwMode="auto">
          <a:xfrm>
            <a:off x="6123130" y="2924944"/>
            <a:ext cx="2944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Calibri" pitchFamily="34" charset="0"/>
              </a:rPr>
              <a:t>Water cloud and Ice cloud</a:t>
            </a:r>
            <a:endParaRPr lang="ja-JP" altLang="en-US" sz="2000" b="1" dirty="0">
              <a:latin typeface="Calibri" pitchFamily="34" charset="0"/>
            </a:endParaRPr>
          </a:p>
        </p:txBody>
      </p:sp>
      <p:sp>
        <p:nvSpPr>
          <p:cNvPr id="28" name="テキスト ボックス 13"/>
          <p:cNvSpPr txBox="1">
            <a:spLocks noChangeArrowheads="1"/>
          </p:cNvSpPr>
          <p:nvPr/>
        </p:nvSpPr>
        <p:spPr bwMode="auto">
          <a:xfrm>
            <a:off x="6123130" y="3244914"/>
            <a:ext cx="2767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Calibri" pitchFamily="34" charset="0"/>
              </a:rPr>
              <a:t>Size </a:t>
            </a:r>
            <a:r>
              <a:rPr lang="en-US" altLang="ja-JP" sz="2000" b="1" dirty="0">
                <a:latin typeface="Calibri" pitchFamily="34" charset="0"/>
              </a:rPr>
              <a:t>of the cloud droplet</a:t>
            </a:r>
            <a:endParaRPr lang="ja-JP" altLang="en-US" sz="2000" b="1" dirty="0">
              <a:latin typeface="Calibri" pitchFamily="34" charset="0"/>
            </a:endParaRPr>
          </a:p>
        </p:txBody>
      </p:sp>
      <p:sp>
        <p:nvSpPr>
          <p:cNvPr id="35" name="テキスト ボックス 13"/>
          <p:cNvSpPr txBox="1">
            <a:spLocks noChangeArrowheads="1"/>
          </p:cNvSpPr>
          <p:nvPr/>
        </p:nvSpPr>
        <p:spPr bwMode="auto">
          <a:xfrm>
            <a:off x="6123130" y="3578940"/>
            <a:ext cx="3661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Calibri" pitchFamily="34" charset="0"/>
              </a:rPr>
              <a:t>Fog , </a:t>
            </a:r>
            <a:r>
              <a:rPr lang="en-US" altLang="ja-JP" sz="2000" b="1" dirty="0">
                <a:latin typeface="Calibri" pitchFamily="34" charset="0"/>
              </a:rPr>
              <a:t>Hot spot(Forest </a:t>
            </a:r>
            <a:r>
              <a:rPr lang="en-US" altLang="ja-JP" sz="2000" b="1" dirty="0" smtClean="0">
                <a:latin typeface="Calibri" pitchFamily="34" charset="0"/>
              </a:rPr>
              <a:t>fire)</a:t>
            </a:r>
            <a:endParaRPr lang="ja-JP" altLang="en-US" sz="2000" b="1" dirty="0">
              <a:latin typeface="Calibri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23130" y="4829090"/>
            <a:ext cx="219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 dirty="0" smtClean="0">
                <a:latin typeface="Calibri" pitchFamily="34" charset="0"/>
              </a:rPr>
              <a:t>SO</a:t>
            </a:r>
            <a:r>
              <a:rPr lang="en-US" altLang="ja-JP" sz="2000" b="1" baseline="-25000" dirty="0" smtClean="0">
                <a:latin typeface="Calibri" pitchFamily="34" charset="0"/>
              </a:rPr>
              <a:t>2</a:t>
            </a:r>
            <a:r>
              <a:rPr lang="en-US" altLang="ja-JP" sz="2000" b="1" dirty="0" smtClean="0">
                <a:latin typeface="Calibri" pitchFamily="34" charset="0"/>
              </a:rPr>
              <a:t>(Sulfur </a:t>
            </a:r>
            <a:r>
              <a:rPr lang="en-US" altLang="ja-JP" sz="2000" b="1" dirty="0">
                <a:latin typeface="Calibri" pitchFamily="34" charset="0"/>
              </a:rPr>
              <a:t>dioxide)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856656" y="1628800"/>
            <a:ext cx="648072" cy="5196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4488" y="116632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Introduction to SATAID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64601" y="1052736"/>
            <a:ext cx="7020780" cy="547260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 smtClean="0">
                <a:solidFill>
                  <a:schemeClr val="accent4"/>
                </a:solidFill>
              </a:rPr>
              <a:t>Please look at the ‘Quick-Guide’ </a:t>
            </a:r>
            <a:endParaRPr kumimoji="1" lang="en-US" altLang="ja-JP" sz="24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altLang="ja-JP" sz="2400" b="1" dirty="0" smtClean="0">
                <a:solidFill>
                  <a:schemeClr val="accent4"/>
                </a:solidFill>
              </a:rPr>
              <a:t>\HimawariCast</a:t>
            </a:r>
            <a:r>
              <a:rPr lang="en-US" altLang="ja-JP" sz="2400" b="1" dirty="0">
                <a:solidFill>
                  <a:schemeClr val="accent4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4"/>
                </a:solidFill>
              </a:rPr>
              <a:t>Training\PPT\1_[QUICK-GUIDE]SATAIDforHimawariCast.pptx</a:t>
            </a:r>
            <a:endParaRPr kumimoji="1" lang="ja-JP" altLang="en-US" sz="2400" b="1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2492896"/>
            <a:ext cx="5958210" cy="410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8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Goal of this training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5693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latin typeface="+mj-ea"/>
                <a:ea typeface="+mj-ea"/>
              </a:rPr>
              <a:t>Effective Use of Himawari data</a:t>
            </a:r>
          </a:p>
          <a:p>
            <a:pPr lvl="1"/>
            <a:r>
              <a:rPr lang="en-US" altLang="ja-JP" dirty="0" smtClean="0">
                <a:solidFill>
                  <a:schemeClr val="accent4"/>
                </a:solidFill>
                <a:latin typeface="+mj-ea"/>
                <a:ea typeface="+mj-ea"/>
              </a:rPr>
              <a:t>How can we use the data?</a:t>
            </a:r>
          </a:p>
          <a:p>
            <a:pPr lvl="1"/>
            <a:r>
              <a:rPr lang="en-US" altLang="ja-JP" dirty="0" smtClean="0">
                <a:solidFill>
                  <a:schemeClr val="accent4"/>
                </a:solidFill>
                <a:latin typeface="+mj-ea"/>
                <a:ea typeface="+mj-ea"/>
              </a:rPr>
              <a:t>What kind of things can we do using the data?</a:t>
            </a:r>
          </a:p>
          <a:p>
            <a:pPr marL="457200" lvl="1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latin typeface="+mj-ea"/>
                <a:ea typeface="+mj-ea"/>
              </a:rPr>
              <a:t>Learn SATAID!</a:t>
            </a:r>
          </a:p>
          <a:p>
            <a:pPr lvl="1"/>
            <a:r>
              <a:rPr lang="en-US" altLang="ja-JP" dirty="0" smtClean="0">
                <a:solidFill>
                  <a:schemeClr val="accent4"/>
                </a:solidFill>
                <a:latin typeface="+mj-ea"/>
                <a:ea typeface="+mj-ea"/>
              </a:rPr>
              <a:t>What can we do using SATAID?</a:t>
            </a:r>
          </a:p>
          <a:p>
            <a:pPr lvl="1"/>
            <a:r>
              <a:rPr lang="en-US" altLang="ja-JP" dirty="0" smtClean="0">
                <a:solidFill>
                  <a:schemeClr val="accent4"/>
                </a:solidFill>
                <a:latin typeface="+mj-ea"/>
                <a:ea typeface="+mj-ea"/>
              </a:rPr>
              <a:t>Do exercise to deepen the understanding</a:t>
            </a:r>
            <a:endParaRPr kumimoji="1" lang="en-US" altLang="ja-JP" dirty="0" smtClea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9065" y="2204864"/>
            <a:ext cx="74293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41447" y="4581129"/>
            <a:ext cx="49529" cy="105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Contents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00142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b="1" dirty="0" smtClean="0">
                <a:solidFill>
                  <a:schemeClr val="accent4"/>
                </a:solidFill>
              </a:rPr>
              <a:t>Preparation</a:t>
            </a:r>
            <a:endParaRPr kumimoji="1" lang="en-US" altLang="ja-JP" b="1" dirty="0" smtClean="0">
              <a:solidFill>
                <a:schemeClr val="accent4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b="1" dirty="0" smtClean="0">
                <a:solidFill>
                  <a:schemeClr val="accent4"/>
                </a:solidFill>
              </a:rPr>
              <a:t>Introduction to SATAID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b="1" dirty="0" smtClean="0">
                <a:solidFill>
                  <a:schemeClr val="accent4"/>
                </a:solidFill>
              </a:rPr>
              <a:t>Basic Functions of SATAID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b="1" dirty="0" smtClean="0">
                <a:solidFill>
                  <a:schemeClr val="accent4"/>
                </a:solidFill>
              </a:rPr>
              <a:t>Exercise using SATAID</a:t>
            </a:r>
          </a:p>
          <a:p>
            <a:pPr marL="8572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 smtClean="0">
                <a:solidFill>
                  <a:schemeClr val="accent4"/>
                </a:solidFill>
              </a:rPr>
              <a:t>Cloud Analysis</a:t>
            </a:r>
          </a:p>
          <a:p>
            <a:pPr marL="8572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chemeClr val="accent4"/>
                </a:solidFill>
              </a:rPr>
              <a:t>Detect Various Phenomenon</a:t>
            </a:r>
            <a:endParaRPr kumimoji="1" lang="ja-JP" alt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4558" y="116632"/>
            <a:ext cx="780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Curriculum (Viet Nam</a:t>
            </a:r>
            <a:r>
              <a:rPr lang="en-US" altLang="ja-JP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ja-JP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10148"/>
              </p:ext>
            </p:extLst>
          </p:nvPr>
        </p:nvGraphicFramePr>
        <p:xfrm>
          <a:off x="200473" y="836712"/>
          <a:ext cx="9577063" cy="564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864"/>
                <a:gridCol w="2950599"/>
                <a:gridCol w="3312368"/>
                <a:gridCol w="2088232"/>
              </a:tblGrid>
              <a:tr h="556098">
                <a:tc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08:30</a:t>
                      </a:r>
                      <a:r>
                        <a:rPr kumimoji="1" lang="en-US" altLang="ja-JP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kumimoji="1" lang="en-US" altLang="ja-JP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11:30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13:30</a:t>
                      </a:r>
                      <a:r>
                        <a:rPr kumimoji="1" lang="en-US" altLang="ja-JP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15:00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15:00 – 17:00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</a:tr>
              <a:tr h="1614834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r>
                        <a:rPr kumimoji="1" lang="en-US" altLang="ja-JP" b="1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kumimoji="1" lang="en-US" altLang="ja-JP" b="1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Dec. </a:t>
                      </a:r>
                    </a:p>
                    <a:p>
                      <a:r>
                        <a:rPr kumimoji="1" lang="en-US" altLang="ja-JP" b="1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Thurs.)</a:t>
                      </a:r>
                      <a:endParaRPr kumimoji="1" lang="en-US" altLang="ja-JP" b="1" baseline="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kumimoji="1" lang="en-US" altLang="ja-JP" sz="1800" b="1" dirty="0" smtClean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Opening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Overview of Himawari-8/9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1" lang="en-US" altLang="ja-JP" sz="1800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Utilization of SATAID</a:t>
                      </a:r>
                      <a:endParaRPr kumimoji="1" lang="en-US" altLang="ja-JP" sz="1800" b="1" dirty="0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Basics of meteorological satellite and satellite analysis </a:t>
                      </a:r>
                      <a:endParaRPr kumimoji="1" lang="ja-JP" altLang="en-US" sz="1800" dirty="0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</a:tr>
              <a:tr h="1614834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r>
                        <a:rPr kumimoji="1" lang="en-US" altLang="ja-JP" b="1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Dec.</a:t>
                      </a:r>
                    </a:p>
                    <a:p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(Fri.)</a:t>
                      </a:r>
                      <a:endParaRPr kumimoji="1" lang="ja-JP" alt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Utilization of newly equipped bands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Himawari-8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800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including practical training </a:t>
                      </a:r>
                      <a:endParaRPr kumimoji="1" lang="ja-JP" altLang="en-US" sz="1800" dirty="0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Practical training on utilization of RGB composite</a:t>
                      </a:r>
                      <a:r>
                        <a:rPr kumimoji="1" lang="ja-JP" altLang="en-US" sz="1800" b="1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800" b="1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&amp;</a:t>
                      </a:r>
                      <a:r>
                        <a:rPr kumimoji="1" lang="ja-JP" altLang="en-US" sz="1800" b="1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High resolution Cloud Analysis Information </a:t>
                      </a: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HCAI)</a:t>
                      </a:r>
                      <a:r>
                        <a:rPr kumimoji="1" lang="ja-JP" altLang="en-US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　</a:t>
                      </a: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&amp;</a:t>
                      </a:r>
                      <a:r>
                        <a:rPr kumimoji="1" lang="ja-JP" altLang="en-US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8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Heavy </a:t>
                      </a:r>
                      <a:r>
                        <a:rPr kumimoji="1" lang="en-US" altLang="ja-JP" sz="1800" b="1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Rainfall Potential Areas </a:t>
                      </a:r>
                      <a:endParaRPr kumimoji="1" lang="ja-JP" altLang="en-US" sz="1800" b="1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Analysis training 1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</a:tr>
              <a:tr h="1614834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kumimoji="1" lang="en-US" altLang="ja-JP" b="1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Dec.</a:t>
                      </a:r>
                    </a:p>
                    <a:p>
                      <a:r>
                        <a:rPr kumimoji="1" lang="en-US" altLang="ja-JP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(Sat.)</a:t>
                      </a:r>
                      <a:endParaRPr kumimoji="1" lang="ja-JP" alt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Utilization of satellite data for weather forecast and disaster risk reduction </a:t>
                      </a:r>
                      <a:endParaRPr kumimoji="1" lang="en-US" altLang="ja-JP" sz="1800" b="1" dirty="0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Analysis training 2</a:t>
                      </a:r>
                      <a:endParaRPr kumimoji="1" lang="en-US" altLang="ja-JP" sz="1800" b="1" dirty="0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88604" y="6423719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TANAKA </a:t>
            </a:r>
            <a:r>
              <a:rPr kumimoji="1" lang="en-US" altLang="ja-JP" sz="2400" b="1" dirty="0" smtClean="0"/>
              <a:t>    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OKUYAMA   </a:t>
            </a:r>
            <a:r>
              <a:rPr kumimoji="1" lang="en-US" altLang="ja-JP" sz="2400" b="1" dirty="0" smtClean="0"/>
              <a:t>  </a:t>
            </a:r>
            <a:r>
              <a:rPr kumimoji="1" lang="en-US" altLang="ja-JP" sz="2400" b="1" dirty="0" smtClean="0">
                <a:solidFill>
                  <a:srgbClr val="C00000"/>
                </a:solidFill>
              </a:rPr>
              <a:t>NISHIMURA</a:t>
            </a:r>
            <a:r>
              <a:rPr kumimoji="1" lang="en-US" altLang="ja-JP" sz="2400" b="1" dirty="0" smtClean="0">
                <a:solidFill>
                  <a:srgbClr val="FFC000"/>
                </a:solidFill>
              </a:rPr>
              <a:t> 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Open the folder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488" y="1556792"/>
            <a:ext cx="9372246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/>
              <a:t>Please copy </a:t>
            </a:r>
            <a:r>
              <a:rPr lang="en-US" altLang="ja-JP" b="1" dirty="0" smtClean="0">
                <a:solidFill>
                  <a:srgbClr val="FF0000"/>
                </a:solidFill>
              </a:rPr>
              <a:t>“</a:t>
            </a:r>
            <a:r>
              <a:rPr lang="en-US" altLang="ja-JP" b="1" dirty="0" err="1" smtClean="0">
                <a:solidFill>
                  <a:srgbClr val="FF0000"/>
                </a:solidFill>
              </a:rPr>
              <a:t>HimawariCast_Training</a:t>
            </a:r>
            <a:r>
              <a:rPr lang="en-US" altLang="ja-JP" b="1" dirty="0" smtClean="0">
                <a:solidFill>
                  <a:srgbClr val="FF0000"/>
                </a:solidFill>
              </a:rPr>
              <a:t>” folder </a:t>
            </a:r>
            <a:r>
              <a:rPr lang="en-US" altLang="ja-JP" dirty="0" smtClean="0"/>
              <a:t> </a:t>
            </a:r>
            <a:r>
              <a:rPr lang="en-US" altLang="ja-JP" dirty="0"/>
              <a:t>in the USB memory to the </a:t>
            </a:r>
            <a:r>
              <a:rPr lang="en-US" altLang="ja-JP" b="1" dirty="0">
                <a:solidFill>
                  <a:srgbClr val="FF0000"/>
                </a:solidFill>
              </a:rPr>
              <a:t>“C </a:t>
            </a:r>
            <a:r>
              <a:rPr lang="en-US" altLang="ja-JP" b="1" dirty="0" smtClean="0">
                <a:solidFill>
                  <a:srgbClr val="FF0000"/>
                </a:solidFill>
              </a:rPr>
              <a:t>Drive” </a:t>
            </a:r>
            <a:endParaRPr lang="en-US" altLang="ja-JP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/>
              <a:t>Open </a:t>
            </a:r>
            <a:r>
              <a:rPr lang="en-US" altLang="ja-JP" b="1" dirty="0">
                <a:solidFill>
                  <a:srgbClr val="FF0000"/>
                </a:solidFill>
              </a:rPr>
              <a:t>“</a:t>
            </a:r>
            <a:r>
              <a:rPr lang="en-US" altLang="ja-JP" b="1" dirty="0" err="1" smtClean="0">
                <a:solidFill>
                  <a:srgbClr val="FF0000"/>
                </a:solidFill>
              </a:rPr>
              <a:t>HimawariCast_Training</a:t>
            </a:r>
            <a:r>
              <a:rPr lang="en-US" altLang="ja-JP" b="1" dirty="0">
                <a:solidFill>
                  <a:srgbClr val="FF0000"/>
                </a:solidFill>
              </a:rPr>
              <a:t>”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folder</a:t>
            </a:r>
            <a:endParaRPr kumimoji="1"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6969224" y="116632"/>
            <a:ext cx="2652295" cy="57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rgbClr val="F8F8F8"/>
                </a:solidFill>
              </a:rPr>
              <a:t>Preparation</a:t>
            </a:r>
            <a:endParaRPr kumimoji="1" lang="ja-JP" altLang="en-US" sz="28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74816" y="1556792"/>
            <a:ext cx="8034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\</a:t>
            </a:r>
            <a:r>
              <a:rPr lang="en-US" altLang="ja-JP" sz="3200" dirty="0" err="1" smtClean="0"/>
              <a:t>HimawariCast_Training</a:t>
            </a:r>
            <a:endParaRPr lang="en-US" altLang="ja-JP" sz="3200" dirty="0" smtClean="0"/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\GMSLPD			</a:t>
            </a:r>
          </a:p>
          <a:p>
            <a:r>
              <a:rPr lang="en-US" altLang="ja-JP" sz="3200" dirty="0" smtClean="0"/>
              <a:t>  \TANAKA</a:t>
            </a:r>
            <a:r>
              <a:rPr lang="en-US" altLang="ja-JP" sz="3200" dirty="0"/>
              <a:t>		</a:t>
            </a:r>
            <a:endParaRPr lang="en-US" altLang="ja-JP" sz="3200" dirty="0" smtClean="0"/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\Manual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\OKUYAMA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\OTHER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\PPT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\SATAID_DATA</a:t>
            </a:r>
            <a:endParaRPr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2432720" y="548680"/>
            <a:ext cx="4642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dirty="0">
                <a:latin typeface="+mj-lt"/>
              </a:rPr>
              <a:t>Folder structure</a:t>
            </a:r>
            <a:endParaRPr lang="ja-JP" altLang="en-US" sz="4400" b="1" dirty="0">
              <a:latin typeface="+mj-lt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969224" y="116632"/>
            <a:ext cx="2652295" cy="57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rgbClr val="F8F8F8"/>
                </a:solidFill>
              </a:rPr>
              <a:t>Preparation</a:t>
            </a:r>
            <a:endParaRPr kumimoji="1" lang="ja-JP" altLang="en-US" sz="28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Install SATAID program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/>
              <a:t>Open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“Gmslpd” folder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 smtClean="0"/>
              <a:t>Double-click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“Gsetup.exe”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If OS type of your PC is 64 bit windows,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open “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Gsetup64.exe</a:t>
            </a:r>
            <a:r>
              <a:rPr lang="en-US" altLang="ja-JP" sz="2800" dirty="0" smtClean="0"/>
              <a:t>”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041232" y="116632"/>
            <a:ext cx="2652295" cy="57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rgbClr val="F8F8F8"/>
                </a:solidFill>
              </a:rPr>
              <a:t>Preparation</a:t>
            </a:r>
            <a:endParaRPr kumimoji="1" lang="ja-JP" altLang="en-US" sz="28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528828" y="4119757"/>
            <a:ext cx="2590006" cy="1866900"/>
            <a:chOff x="1691680" y="3902458"/>
            <a:chExt cx="2390775" cy="18669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902458"/>
              <a:ext cx="2390775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2195736" y="5229200"/>
              <a:ext cx="864096" cy="36004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655078" y="4106764"/>
            <a:ext cx="3415506" cy="1914525"/>
            <a:chOff x="5220072" y="3933056"/>
            <a:chExt cx="3152775" cy="19145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933056"/>
              <a:ext cx="315277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5724128" y="4221088"/>
              <a:ext cx="864096" cy="36004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28497" y="505474"/>
            <a:ext cx="4790670" cy="2952328"/>
            <a:chOff x="395535" y="260648"/>
            <a:chExt cx="4422157" cy="29523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260648"/>
              <a:ext cx="4422157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3347864" y="1124744"/>
              <a:ext cx="1152128" cy="36004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下矢印 9"/>
          <p:cNvSpPr/>
          <p:nvPr/>
        </p:nvSpPr>
        <p:spPr>
          <a:xfrm>
            <a:off x="2472792" y="3546536"/>
            <a:ext cx="702078" cy="41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4562957" y="4837183"/>
            <a:ext cx="81222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045122" y="836712"/>
            <a:ext cx="1560173" cy="1144926"/>
          </a:xfrm>
          <a:prstGeom prst="wedgeRoundRectCallout">
            <a:avLst>
              <a:gd name="adj1" fmla="val -126138"/>
              <a:gd name="adj2" fmla="val 9614"/>
              <a:gd name="adj3" fmla="val 16667"/>
            </a:avLst>
          </a:prstGeom>
          <a:solidFill>
            <a:srgbClr val="F8F8F8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accent4"/>
                </a:solidFill>
              </a:rPr>
              <a:t>Select</a:t>
            </a:r>
          </a:p>
          <a:p>
            <a:pPr algn="ctr"/>
            <a:r>
              <a:rPr lang="en-US" altLang="ja-JP" sz="3200" b="1" dirty="0" smtClean="0">
                <a:solidFill>
                  <a:schemeClr val="accent4"/>
                </a:solidFill>
              </a:rPr>
              <a:t>‘Exec’</a:t>
            </a:r>
            <a:endParaRPr kumimoji="1" lang="ja-JP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94472" y="4863310"/>
            <a:ext cx="1560173" cy="943229"/>
          </a:xfrm>
          <a:prstGeom prst="wedgeRoundRectCallout">
            <a:avLst>
              <a:gd name="adj1" fmla="val 82150"/>
              <a:gd name="adj2" fmla="val 33482"/>
              <a:gd name="adj3" fmla="val 16667"/>
            </a:avLst>
          </a:prstGeom>
          <a:solidFill>
            <a:srgbClr val="F8F8F8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accent4"/>
                </a:solidFill>
              </a:rPr>
              <a:t>Select</a:t>
            </a:r>
          </a:p>
          <a:p>
            <a:pPr algn="ctr"/>
            <a:r>
              <a:rPr lang="en-US" altLang="ja-JP" sz="3200" b="1" dirty="0" smtClean="0">
                <a:solidFill>
                  <a:schemeClr val="accent4"/>
                </a:solidFill>
              </a:rPr>
              <a:t>‘Yes’</a:t>
            </a:r>
            <a:endParaRPr kumimoji="1" lang="ja-JP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807779" y="3140749"/>
            <a:ext cx="1560173" cy="966014"/>
          </a:xfrm>
          <a:prstGeom prst="wedgeRoundRectCallout">
            <a:avLst>
              <a:gd name="adj1" fmla="val -108329"/>
              <a:gd name="adj2" fmla="val 102317"/>
              <a:gd name="adj3" fmla="val 16667"/>
            </a:avLst>
          </a:prstGeom>
          <a:solidFill>
            <a:srgbClr val="F8F8F8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accent4"/>
                </a:solidFill>
              </a:rPr>
              <a:t>Select</a:t>
            </a:r>
          </a:p>
          <a:p>
            <a:pPr algn="ctr"/>
            <a:r>
              <a:rPr lang="en-US" altLang="ja-JP" sz="3200" b="1" dirty="0" smtClean="0">
                <a:solidFill>
                  <a:schemeClr val="accent4"/>
                </a:solidFill>
              </a:rPr>
              <a:t>‘OK’</a:t>
            </a:r>
            <a:endParaRPr kumimoji="1" lang="ja-JP" altLang="en-US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3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Start SATAID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1795463" algn="l"/>
              </a:tabLst>
            </a:pPr>
            <a:r>
              <a:rPr kumimoji="1" lang="en-US" altLang="ja-JP" dirty="0" smtClean="0"/>
              <a:t>Go back to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the </a:t>
            </a:r>
            <a:r>
              <a:rPr lang="en-US" altLang="ja-JP" b="1" dirty="0">
                <a:solidFill>
                  <a:srgbClr val="FF0000"/>
                </a:solidFill>
              </a:rPr>
              <a:t>“HimawariCast </a:t>
            </a:r>
            <a:r>
              <a:rPr lang="en-US" altLang="ja-JP" b="1" dirty="0" smtClean="0">
                <a:solidFill>
                  <a:srgbClr val="FF0000"/>
                </a:solidFill>
              </a:rPr>
              <a:t>Training”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/>
              <a:t>Open </a:t>
            </a:r>
            <a:r>
              <a:rPr lang="en-US" altLang="ja-JP" b="1" dirty="0">
                <a:solidFill>
                  <a:srgbClr val="FF0000"/>
                </a:solidFill>
              </a:rPr>
              <a:t>“SATAID_DATA” </a:t>
            </a:r>
            <a:r>
              <a:rPr lang="en-US" altLang="ja-JP" b="1" dirty="0" smtClean="0">
                <a:solidFill>
                  <a:srgbClr val="FF0000"/>
                </a:solidFill>
              </a:rPr>
              <a:t>folder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/>
              <a:t>Open </a:t>
            </a:r>
            <a:r>
              <a:rPr lang="en-US" altLang="ja-JP" b="1" dirty="0">
                <a:solidFill>
                  <a:srgbClr val="FF0000"/>
                </a:solidFill>
              </a:rPr>
              <a:t>“</a:t>
            </a:r>
            <a:r>
              <a:rPr lang="en-US" altLang="ja-JP" b="1" dirty="0" smtClean="0">
                <a:solidFill>
                  <a:srgbClr val="FF0000"/>
                </a:solidFill>
              </a:rPr>
              <a:t>201508” folder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/>
              <a:t>Double-click </a:t>
            </a:r>
            <a:r>
              <a:rPr lang="en-US" altLang="ja-JP" b="1" dirty="0">
                <a:solidFill>
                  <a:srgbClr val="FF0000"/>
                </a:solidFill>
              </a:rPr>
              <a:t>“</a:t>
            </a:r>
            <a:r>
              <a:rPr lang="en-US" altLang="ja-JP" b="1" dirty="0" smtClean="0">
                <a:solidFill>
                  <a:srgbClr val="FF0000"/>
                </a:solidFill>
              </a:rPr>
              <a:t>20150803.ATC”</a:t>
            </a: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6969224" y="116632"/>
            <a:ext cx="2652295" cy="57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rgbClr val="F8F8F8"/>
                </a:solidFill>
              </a:rPr>
              <a:t>Preparation</a:t>
            </a:r>
            <a:endParaRPr kumimoji="1" lang="ja-JP" altLang="en-US" sz="28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544</Words>
  <Application>Microsoft Office PowerPoint</Application>
  <PresentationFormat>A4 210 x 297 mm</PresentationFormat>
  <Paragraphs>204</Paragraphs>
  <Slides>14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HimawariCast Practical Training</vt:lpstr>
      <vt:lpstr>Goal of this training</vt:lpstr>
      <vt:lpstr>Contents</vt:lpstr>
      <vt:lpstr>PowerPoint プレゼンテーション</vt:lpstr>
      <vt:lpstr>Open the folder</vt:lpstr>
      <vt:lpstr>PowerPoint プレゼンテーション</vt:lpstr>
      <vt:lpstr>Install SATAID program</vt:lpstr>
      <vt:lpstr>PowerPoint プレゼンテーション</vt:lpstr>
      <vt:lpstr>Start SATAID</vt:lpstr>
      <vt:lpstr>What is SATAID?</vt:lpstr>
      <vt:lpstr>How do we get it?</vt:lpstr>
      <vt:lpstr>Data for Exercise</vt:lpstr>
      <vt:lpstr>PowerPoint プレゼンテーション</vt:lpstr>
      <vt:lpstr>Introduction to SATAID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北澤 克樹</dc:creator>
  <cp:lastModifiedBy>kuma3</cp:lastModifiedBy>
  <cp:revision>38</cp:revision>
  <cp:lastPrinted>2015-12-07T06:59:50Z</cp:lastPrinted>
  <dcterms:created xsi:type="dcterms:W3CDTF">2015-09-30T04:23:10Z</dcterms:created>
  <dcterms:modified xsi:type="dcterms:W3CDTF">2015-12-10T04:10:55Z</dcterms:modified>
</cp:coreProperties>
</file>